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57" r:id="rId4"/>
    <p:sldId id="263" r:id="rId5"/>
    <p:sldId id="264" r:id="rId6"/>
    <p:sldId id="261" r:id="rId7"/>
    <p:sldId id="262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CC5C-7235-4482-8736-D1DEC9A73030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C8F-1B92-418E-8F04-E81F64F43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CC5C-7235-4482-8736-D1DEC9A73030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C8F-1B92-418E-8F04-E81F64F43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CC5C-7235-4482-8736-D1DEC9A73030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C8F-1B92-418E-8F04-E81F64F43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CC5C-7235-4482-8736-D1DEC9A73030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C8F-1B92-418E-8F04-E81F64F43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CC5C-7235-4482-8736-D1DEC9A73030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C8F-1B92-418E-8F04-E81F64F43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CC5C-7235-4482-8736-D1DEC9A73030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C8F-1B92-418E-8F04-E81F64F43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CC5C-7235-4482-8736-D1DEC9A73030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C8F-1B92-418E-8F04-E81F64F43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CC5C-7235-4482-8736-D1DEC9A73030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C8F-1B92-418E-8F04-E81F64F43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CC5C-7235-4482-8736-D1DEC9A73030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C8F-1B92-418E-8F04-E81F64F43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CC5C-7235-4482-8736-D1DEC9A73030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C8F-1B92-418E-8F04-E81F64F43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CCC5C-7235-4482-8736-D1DEC9A73030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F01C8F-1B92-418E-8F04-E81F64F4309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CCC5C-7235-4482-8736-D1DEC9A73030}" type="datetimeFigureOut">
              <a:rPr lang="en-US" smtClean="0"/>
              <a:t>5/5/2020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01C8F-1B92-418E-8F04-E81F64F4309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My Documents\Web Class\2.3a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81000"/>
            <a:ext cx="5124450" cy="3543300"/>
          </a:xfrm>
          <a:prstGeom prst="rect">
            <a:avLst/>
          </a:prstGeom>
          <a:noFill/>
        </p:spPr>
      </p:pic>
      <p:graphicFrame>
        <p:nvGraphicFramePr>
          <p:cNvPr id="40960" name="Object 1024"/>
          <p:cNvGraphicFramePr>
            <a:graphicFrameLocks noChangeAspect="1"/>
          </p:cNvGraphicFramePr>
          <p:nvPr/>
        </p:nvGraphicFramePr>
        <p:xfrm>
          <a:off x="2667000" y="4572000"/>
          <a:ext cx="3200400" cy="1219200"/>
        </p:xfrm>
        <a:graphic>
          <a:graphicData uri="http://schemas.openxmlformats.org/presentationml/2006/ole">
            <p:oleObj spid="_x0000_s3074" name="Equation" r:id="rId4" imgW="2247840" imgH="990360" progId="Equation.3">
              <p:embed/>
            </p:oleObj>
          </a:graphicData>
        </a:graphic>
      </p:graphicFrame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514600" y="5867400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Figure </a:t>
            </a:r>
            <a:r>
              <a:rPr lang="en-US" b="1" dirty="0" smtClean="0"/>
              <a:t>(d) </a:t>
            </a:r>
            <a:endParaRPr lang="en-US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My Documents\Web Class\2.3b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990600"/>
            <a:ext cx="4972050" cy="3238500"/>
          </a:xfrm>
          <a:prstGeom prst="rect">
            <a:avLst/>
          </a:prstGeom>
          <a:noFill/>
        </p:spPr>
      </p:pic>
      <p:graphicFrame>
        <p:nvGraphicFramePr>
          <p:cNvPr id="41984" name="Object 1024"/>
          <p:cNvGraphicFramePr>
            <a:graphicFrameLocks noChangeAspect="1"/>
          </p:cNvGraphicFramePr>
          <p:nvPr/>
        </p:nvGraphicFramePr>
        <p:xfrm>
          <a:off x="2667000" y="4572000"/>
          <a:ext cx="3200400" cy="1219200"/>
        </p:xfrm>
        <a:graphic>
          <a:graphicData uri="http://schemas.openxmlformats.org/presentationml/2006/ole">
            <p:oleObj spid="_x0000_s4098" name="Equation" r:id="rId4" imgW="2247840" imgH="990360" progId="Equation.3">
              <p:embed/>
            </p:oleObj>
          </a:graphicData>
        </a:graphic>
      </p:graphicFrame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514600" y="5943600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Figure </a:t>
            </a:r>
            <a:r>
              <a:rPr lang="en-US" b="1" dirty="0" smtClean="0"/>
              <a:t>(e) </a:t>
            </a:r>
            <a:endParaRPr lang="en-US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26" descr="C:\My Documents\Web Class\2.4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3400"/>
            <a:ext cx="8496300" cy="3143250"/>
          </a:xfrm>
          <a:prstGeom prst="rect">
            <a:avLst/>
          </a:prstGeom>
          <a:noFill/>
        </p:spPr>
      </p:pic>
      <p:graphicFrame>
        <p:nvGraphicFramePr>
          <p:cNvPr id="43008" name="Object 1024"/>
          <p:cNvGraphicFramePr>
            <a:graphicFrameLocks noChangeAspect="1"/>
          </p:cNvGraphicFramePr>
          <p:nvPr/>
        </p:nvGraphicFramePr>
        <p:xfrm>
          <a:off x="2649538" y="4572000"/>
          <a:ext cx="3236912" cy="1219200"/>
        </p:xfrm>
        <a:graphic>
          <a:graphicData uri="http://schemas.openxmlformats.org/presentationml/2006/ole">
            <p:oleObj spid="_x0000_s5122" name="Equation" r:id="rId4" imgW="2273040" imgH="990360" progId="Equation.3">
              <p:embed/>
            </p:oleObj>
          </a:graphicData>
        </a:graphic>
      </p:graphicFrame>
      <p:sp>
        <p:nvSpPr>
          <p:cNvPr id="15364" name="Text Box 1028"/>
          <p:cNvSpPr txBox="1">
            <a:spLocks noChangeArrowheads="1"/>
          </p:cNvSpPr>
          <p:nvPr/>
        </p:nvSpPr>
        <p:spPr bwMode="auto">
          <a:xfrm>
            <a:off x="2514600" y="5943600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Figure </a:t>
            </a:r>
            <a:r>
              <a:rPr lang="en-US" b="1" dirty="0" smtClean="0"/>
              <a:t>(f) </a:t>
            </a:r>
            <a:endParaRPr lang="en-US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26" descr="C:\My Documents\Web Class\2.5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685800"/>
            <a:ext cx="6048375" cy="3086100"/>
          </a:xfrm>
          <a:prstGeom prst="rect">
            <a:avLst/>
          </a:prstGeom>
          <a:noFill/>
        </p:spPr>
      </p:pic>
      <p:sp>
        <p:nvSpPr>
          <p:cNvPr id="16387" name="Rectangle 1027"/>
          <p:cNvSpPr>
            <a:spLocks noChangeArrowheads="1"/>
          </p:cNvSpPr>
          <p:nvPr/>
        </p:nvSpPr>
        <p:spPr bwMode="auto">
          <a:xfrm>
            <a:off x="3505200" y="990600"/>
            <a:ext cx="685800" cy="457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4032" name="Object 1024"/>
          <p:cNvGraphicFramePr>
            <a:graphicFrameLocks noChangeAspect="1"/>
          </p:cNvGraphicFramePr>
          <p:nvPr/>
        </p:nvGraphicFramePr>
        <p:xfrm>
          <a:off x="1600200" y="4419600"/>
          <a:ext cx="2260600" cy="990600"/>
        </p:xfrm>
        <a:graphic>
          <a:graphicData uri="http://schemas.openxmlformats.org/presentationml/2006/ole">
            <p:oleObj spid="_x0000_s6146" name="Equation" r:id="rId4" imgW="2260440" imgH="990360" progId="Equation.3">
              <p:embed/>
            </p:oleObj>
          </a:graphicData>
        </a:graphic>
      </p:graphicFrame>
      <p:graphicFrame>
        <p:nvGraphicFramePr>
          <p:cNvPr id="44033" name="Object 1025"/>
          <p:cNvGraphicFramePr>
            <a:graphicFrameLocks noChangeAspect="1"/>
          </p:cNvGraphicFramePr>
          <p:nvPr/>
        </p:nvGraphicFramePr>
        <p:xfrm>
          <a:off x="5791200" y="4191000"/>
          <a:ext cx="1727200" cy="1587500"/>
        </p:xfrm>
        <a:graphic>
          <a:graphicData uri="http://schemas.openxmlformats.org/presentationml/2006/ole">
            <p:oleObj spid="_x0000_s6147" name="Equation" r:id="rId5" imgW="1726920" imgH="1587240" progId="Equation.3">
              <p:embed/>
            </p:oleObj>
          </a:graphicData>
        </a:graphic>
      </p:graphicFrame>
      <p:sp>
        <p:nvSpPr>
          <p:cNvPr id="16390" name="Text Box 1030"/>
          <p:cNvSpPr txBox="1">
            <a:spLocks noChangeArrowheads="1"/>
          </p:cNvSpPr>
          <p:nvPr/>
        </p:nvSpPr>
        <p:spPr bwMode="auto">
          <a:xfrm>
            <a:off x="2514600" y="5943600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Figure </a:t>
            </a:r>
            <a:r>
              <a:rPr lang="en-US" b="1" dirty="0" smtClean="0"/>
              <a:t>(g) </a:t>
            </a:r>
            <a:endParaRPr lang="en-US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bg2">
                    <a:lumMod val="50000"/>
                  </a:schemeClr>
                </a:solidFill>
              </a:rPr>
              <a:t>Types of Solids</a:t>
            </a:r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xmlns="" val="768932377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Comic Sans MS" pitchFamily="66" charset="0"/>
              </a:rPr>
              <a:t>Properties of solids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199" y="1052513"/>
            <a:ext cx="8732611" cy="504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Representation of Components in a Crystalline Solid</a:t>
            </a: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8048711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Bragg’s Law</a:t>
            </a: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74761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Temp\Simple cubic.t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438400"/>
            <a:ext cx="4800600" cy="3988734"/>
          </a:xfrm>
          <a:prstGeom prst="rect">
            <a:avLst/>
          </a:prstGeom>
          <a:noFill/>
        </p:spPr>
      </p:pic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228601" y="279400"/>
            <a:ext cx="86106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>
                <a:latin typeface="Comic Sans MS" pitchFamily="66" charset="0"/>
              </a:rPr>
              <a:t> </a:t>
            </a:r>
            <a:r>
              <a:rPr lang="en-US" sz="2600" dirty="0">
                <a:latin typeface="Comic Sans MS" pitchFamily="66" charset="0"/>
              </a:rPr>
              <a:t>X-ray diffraction analysis shows that the atoms in a </a:t>
            </a:r>
            <a:r>
              <a:rPr lang="en-US" sz="2600" dirty="0" smtClean="0">
                <a:latin typeface="Comic Sans MS" pitchFamily="66" charset="0"/>
              </a:rPr>
              <a:t>crystal </a:t>
            </a:r>
            <a:r>
              <a:rPr lang="en-US" sz="2600" dirty="0">
                <a:latin typeface="Comic Sans MS" pitchFamily="66" charset="0"/>
              </a:rPr>
              <a:t>are arranged in a regular, repeated three-dimensional </a:t>
            </a:r>
            <a:r>
              <a:rPr lang="en-US" sz="2600" dirty="0" smtClean="0">
                <a:latin typeface="Comic Sans MS" pitchFamily="66" charset="0"/>
              </a:rPr>
              <a:t>pattern</a:t>
            </a:r>
            <a:r>
              <a:rPr lang="en-US" sz="2600" dirty="0">
                <a:latin typeface="Comic Sans MS" pitchFamily="66" charset="0"/>
              </a:rPr>
              <a:t>.</a:t>
            </a:r>
          </a:p>
          <a:p>
            <a:endParaRPr lang="en-US" sz="2600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US" sz="2600" dirty="0">
                <a:latin typeface="Comic Sans MS" pitchFamily="66" charset="0"/>
              </a:rPr>
              <a:t> The most elementary crystal structure is the simple cubic lattice</a:t>
            </a:r>
          </a:p>
          <a:p>
            <a:endParaRPr lang="en-US" dirty="0">
              <a:latin typeface="Comic Sans MS" pitchFamily="66" charset="0"/>
            </a:endParaRPr>
          </a:p>
          <a:p>
            <a:endParaRPr lang="en-US" dirty="0"/>
          </a:p>
          <a:p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4038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mic Sans MS" pitchFamily="66" charset="0"/>
              </a:rPr>
              <a:t>Fig (a) Simple </a:t>
            </a:r>
            <a:r>
              <a:rPr lang="en-US" b="1" dirty="0">
                <a:latin typeface="Comic Sans MS" pitchFamily="66" charset="0"/>
              </a:rPr>
              <a:t>cubic structure.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7705" y="381000"/>
            <a:ext cx="92202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FontTx/>
              <a:buChar char="•"/>
            </a:pPr>
            <a:r>
              <a:rPr lang="en-US" dirty="0"/>
              <a:t>  </a:t>
            </a:r>
            <a:r>
              <a:rPr lang="en-US" sz="2400" dirty="0">
                <a:latin typeface="Comic Sans MS" pitchFamily="66" charset="0"/>
              </a:rPr>
              <a:t>We now introduce  atoms and molecules, or “repeatable </a:t>
            </a:r>
          </a:p>
          <a:p>
            <a:r>
              <a:rPr lang="en-US" sz="2400" dirty="0">
                <a:latin typeface="Comic Sans MS" pitchFamily="66" charset="0"/>
              </a:rPr>
              <a:t>   structural units”.</a:t>
            </a:r>
          </a:p>
          <a:p>
            <a:r>
              <a:rPr lang="en-US" sz="2400" dirty="0">
                <a:latin typeface="Comic Sans MS" pitchFamily="66" charset="0"/>
              </a:rPr>
              <a:t>   </a:t>
            </a:r>
          </a:p>
          <a:p>
            <a:pPr>
              <a:buFontTx/>
              <a:buChar char="•"/>
            </a:pPr>
            <a:r>
              <a:rPr lang="en-US" sz="2400" dirty="0">
                <a:latin typeface="Comic Sans MS" pitchFamily="66" charset="0"/>
              </a:rPr>
              <a:t>  </a:t>
            </a:r>
            <a:r>
              <a:rPr lang="en-US" sz="2400" dirty="0" smtClean="0">
                <a:latin typeface="Comic Sans MS" pitchFamily="66" charset="0"/>
              </a:rPr>
              <a:t>The </a:t>
            </a:r>
            <a:r>
              <a:rPr lang="en-US" sz="2400" dirty="0">
                <a:latin typeface="Comic Sans MS" pitchFamily="66" charset="0"/>
              </a:rPr>
              <a:t>unit cell is the smallest repetitive unit that there are </a:t>
            </a:r>
            <a:r>
              <a:rPr lang="en-US" sz="2400" dirty="0" smtClean="0">
                <a:latin typeface="Comic Sans MS" pitchFamily="66" charset="0"/>
              </a:rPr>
              <a:t>14</a:t>
            </a:r>
          </a:p>
          <a:p>
            <a:r>
              <a:rPr lang="en-US" sz="2400" dirty="0" smtClean="0">
                <a:latin typeface="Comic Sans MS" pitchFamily="66" charset="0"/>
              </a:rPr>
              <a:t> </a:t>
            </a:r>
          </a:p>
          <a:p>
            <a:r>
              <a:rPr lang="en-US" sz="2800" b="1" dirty="0" smtClean="0">
                <a:latin typeface="Comic Sans MS" pitchFamily="66" charset="0"/>
              </a:rPr>
              <a:t>space </a:t>
            </a:r>
            <a:r>
              <a:rPr lang="en-US" sz="2800" b="1" dirty="0">
                <a:latin typeface="Comic Sans MS" pitchFamily="66" charset="0"/>
              </a:rPr>
              <a:t>lattices. </a:t>
            </a:r>
          </a:p>
          <a:p>
            <a:r>
              <a:rPr lang="en-US" sz="2400" dirty="0">
                <a:latin typeface="Comic Sans MS" pitchFamily="66" charset="0"/>
              </a:rPr>
              <a:t> </a:t>
            </a:r>
          </a:p>
          <a:p>
            <a:pPr>
              <a:buFontTx/>
              <a:buChar char="•"/>
            </a:pPr>
            <a:r>
              <a:rPr lang="en-US" sz="2400" dirty="0">
                <a:latin typeface="Comic Sans MS" pitchFamily="66" charset="0"/>
              </a:rPr>
              <a:t>  These lattices are based on the seven crystal structures.</a:t>
            </a:r>
          </a:p>
          <a:p>
            <a:pPr>
              <a:buFontTx/>
              <a:buChar char="•"/>
            </a:pPr>
            <a:endParaRPr lang="en-US" sz="2400" dirty="0">
              <a:latin typeface="Comic Sans MS" pitchFamily="66" charset="0"/>
            </a:endParaRPr>
          </a:p>
          <a:p>
            <a:pPr>
              <a:buFontTx/>
              <a:buChar char="•"/>
            </a:pPr>
            <a:r>
              <a:rPr lang="en-US" sz="2400" dirty="0">
                <a:latin typeface="Comic Sans MS" pitchFamily="66" charset="0"/>
              </a:rPr>
              <a:t>  The points shown in Figure </a:t>
            </a:r>
            <a:r>
              <a:rPr lang="en-US" sz="2400" dirty="0" smtClean="0">
                <a:latin typeface="Comic Sans MS" pitchFamily="66" charset="0"/>
              </a:rPr>
              <a:t>(a) </a:t>
            </a:r>
            <a:r>
              <a:rPr lang="en-US" sz="2400" dirty="0">
                <a:latin typeface="Comic Sans MS" pitchFamily="66" charset="0"/>
              </a:rPr>
              <a:t>correspond to atoms or </a:t>
            </a:r>
            <a:r>
              <a:rPr lang="en-US" sz="2400" dirty="0" smtClean="0">
                <a:latin typeface="Comic Sans MS" pitchFamily="66" charset="0"/>
              </a:rPr>
              <a:t>    	groups of </a:t>
            </a:r>
            <a:r>
              <a:rPr lang="en-US" sz="2400" dirty="0">
                <a:latin typeface="Comic Sans MS" pitchFamily="66" charset="0"/>
              </a:rPr>
              <a:t>atoms.</a:t>
            </a:r>
          </a:p>
          <a:p>
            <a:r>
              <a:rPr lang="en-US" sz="2400" dirty="0">
                <a:latin typeface="Comic Sans MS" pitchFamily="66" charset="0"/>
              </a:rPr>
              <a:t>  </a:t>
            </a:r>
          </a:p>
          <a:p>
            <a:pPr>
              <a:buFontTx/>
              <a:buChar char="•"/>
            </a:pPr>
            <a:r>
              <a:rPr lang="en-US" sz="2400" dirty="0">
                <a:latin typeface="Comic Sans MS" pitchFamily="66" charset="0"/>
              </a:rPr>
              <a:t>  The </a:t>
            </a:r>
            <a:r>
              <a:rPr lang="en-US" sz="2400" b="1" dirty="0">
                <a:latin typeface="Comic Sans MS" pitchFamily="66" charset="0"/>
              </a:rPr>
              <a:t>14 </a:t>
            </a:r>
            <a:r>
              <a:rPr lang="en-US" sz="2400" b="1" dirty="0" err="1">
                <a:latin typeface="Comic Sans MS" pitchFamily="66" charset="0"/>
              </a:rPr>
              <a:t>Bravis</a:t>
            </a:r>
            <a:r>
              <a:rPr lang="en-US" sz="2400" b="1" dirty="0">
                <a:latin typeface="Comic Sans MS" pitchFamily="66" charset="0"/>
              </a:rPr>
              <a:t> lattices</a:t>
            </a:r>
            <a:r>
              <a:rPr lang="en-US" sz="2400" dirty="0">
                <a:latin typeface="Comic Sans MS" pitchFamily="66" charset="0"/>
              </a:rPr>
              <a:t> can represent the unit cells for all</a:t>
            </a:r>
          </a:p>
          <a:p>
            <a:r>
              <a:rPr lang="en-US" sz="2400" dirty="0">
                <a:latin typeface="Comic Sans MS" pitchFamily="66" charset="0"/>
              </a:rPr>
              <a:t>    crystals.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My Documents\Web Class\2.1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81000"/>
            <a:ext cx="8734425" cy="3267075"/>
          </a:xfrm>
          <a:prstGeom prst="rect">
            <a:avLst/>
          </a:prstGeom>
          <a:noFill/>
        </p:spPr>
      </p:pic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2667000" y="3886200"/>
          <a:ext cx="3200400" cy="1219200"/>
        </p:xfrm>
        <a:graphic>
          <a:graphicData uri="http://schemas.openxmlformats.org/presentationml/2006/ole">
            <p:oleObj spid="_x0000_s1026" name="Equation" r:id="rId4" imgW="2247840" imgH="990360" progId="Equation.3">
              <p:embed/>
            </p:oleObj>
          </a:graphicData>
        </a:graphic>
      </p:graphicFrame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04800" y="5410200"/>
            <a:ext cx="8458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b="1" dirty="0"/>
              <a:t>Figure </a:t>
            </a:r>
            <a:r>
              <a:rPr lang="en-US" b="1" dirty="0" smtClean="0"/>
              <a:t> (b)</a:t>
            </a:r>
            <a:r>
              <a:rPr lang="en-US" dirty="0" smtClean="0"/>
              <a:t> </a:t>
            </a:r>
            <a:r>
              <a:rPr lang="en-US" dirty="0"/>
              <a:t>The 14 </a:t>
            </a:r>
            <a:r>
              <a:rPr lang="en-US" dirty="0" err="1"/>
              <a:t>Bravais</a:t>
            </a:r>
            <a:r>
              <a:rPr lang="en-US" dirty="0"/>
              <a:t> space lattices (P = primitive or simple; I = body-centered cubic; F = face-center cubic; C = base-centered cubic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My Documents\Web Class\2.2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838200"/>
            <a:ext cx="5448300" cy="2981325"/>
          </a:xfrm>
          <a:prstGeom prst="rect">
            <a:avLst/>
          </a:prstGeom>
          <a:noFill/>
        </p:spPr>
      </p:pic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2667000" y="4267200"/>
          <a:ext cx="3200400" cy="1219200"/>
        </p:xfrm>
        <a:graphic>
          <a:graphicData uri="http://schemas.openxmlformats.org/presentationml/2006/ole">
            <p:oleObj spid="_x0000_s2050" name="Equation" r:id="rId4" imgW="2247840" imgH="990360" progId="Equation.3">
              <p:embed/>
            </p:oleObj>
          </a:graphicData>
        </a:graphic>
      </p:graphicFrame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514600" y="5715000"/>
            <a:ext cx="3962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/>
              <a:t>Figure </a:t>
            </a:r>
            <a:r>
              <a:rPr lang="en-US" b="1" dirty="0" smtClean="0"/>
              <a:t>(c) 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164</Words>
  <Application>Microsoft Office PowerPoint</Application>
  <PresentationFormat>On-screen Show (4:3)</PresentationFormat>
  <Paragraphs>30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Microsoft Equation 3.0</vt:lpstr>
      <vt:lpstr>Slide 1</vt:lpstr>
      <vt:lpstr>Types of Solids</vt:lpstr>
      <vt:lpstr>Properties of solids</vt:lpstr>
      <vt:lpstr>Representation of Components in a Crystalline Solid</vt:lpstr>
      <vt:lpstr>Bragg’s Law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Solids</dc:title>
  <dc:creator>DELL</dc:creator>
  <cp:lastModifiedBy>DELL</cp:lastModifiedBy>
  <cp:revision>11</cp:revision>
  <dcterms:created xsi:type="dcterms:W3CDTF">2020-05-05T05:44:50Z</dcterms:created>
  <dcterms:modified xsi:type="dcterms:W3CDTF">2020-05-05T07:28:35Z</dcterms:modified>
</cp:coreProperties>
</file>